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Times New Roman MT Bold" panose="020B0604020202020204" charset="0"/>
      <p:regular r:id="rId3"/>
    </p:embeddedFont>
    <p:embeddedFont>
      <p:font typeface="Times New Roman MT" panose="020B0604020202020204" charset="0"/>
      <p:regular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20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294886" y="-450638"/>
            <a:ext cx="1964414" cy="1964414"/>
          </a:xfrm>
          <a:custGeom>
            <a:avLst/>
            <a:gdLst/>
            <a:ahLst/>
            <a:cxnLst/>
            <a:rect l="l" t="t" r="r" b="b"/>
            <a:pathLst>
              <a:path w="1964414" h="1964414">
                <a:moveTo>
                  <a:pt x="0" y="0"/>
                </a:moveTo>
                <a:lnTo>
                  <a:pt x="1964414" y="0"/>
                </a:lnTo>
                <a:lnTo>
                  <a:pt x="1964414" y="1964415"/>
                </a:lnTo>
                <a:lnTo>
                  <a:pt x="0" y="196441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620968" y="0"/>
            <a:ext cx="1082754" cy="1082754"/>
          </a:xfrm>
          <a:custGeom>
            <a:avLst/>
            <a:gdLst/>
            <a:ahLst/>
            <a:cxnLst/>
            <a:rect l="l" t="t" r="r" b="b"/>
            <a:pathLst>
              <a:path w="1082754" h="1082754">
                <a:moveTo>
                  <a:pt x="0" y="0"/>
                </a:moveTo>
                <a:lnTo>
                  <a:pt x="1082754" y="0"/>
                </a:lnTo>
                <a:lnTo>
                  <a:pt x="1082754" y="1082754"/>
                </a:lnTo>
                <a:lnTo>
                  <a:pt x="0" y="10827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4" name="AutoShape 4"/>
          <p:cNvSpPr/>
          <p:nvPr/>
        </p:nvSpPr>
        <p:spPr>
          <a:xfrm>
            <a:off x="-338449" y="1028700"/>
            <a:ext cx="18964898" cy="0"/>
          </a:xfrm>
          <a:prstGeom prst="line">
            <a:avLst/>
          </a:prstGeom>
          <a:ln w="19050" cap="flat">
            <a:solidFill>
              <a:srgbClr val="86939B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" name="AutoShape 5"/>
          <p:cNvSpPr/>
          <p:nvPr/>
        </p:nvSpPr>
        <p:spPr>
          <a:xfrm>
            <a:off x="-338449" y="9271412"/>
            <a:ext cx="18964898" cy="0"/>
          </a:xfrm>
          <a:prstGeom prst="line">
            <a:avLst/>
          </a:prstGeom>
          <a:ln w="19050" cap="flat">
            <a:solidFill>
              <a:srgbClr val="86939B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6" name="Group 6"/>
          <p:cNvGrpSpPr/>
          <p:nvPr/>
        </p:nvGrpSpPr>
        <p:grpSpPr>
          <a:xfrm rot="-10800000">
            <a:off x="-222266" y="8602396"/>
            <a:ext cx="2363624" cy="2363624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9" name="Group 9"/>
          <p:cNvGrpSpPr/>
          <p:nvPr/>
        </p:nvGrpSpPr>
        <p:grpSpPr>
          <a:xfrm rot="6820643">
            <a:off x="1940207" y="8358660"/>
            <a:ext cx="210352" cy="210352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8196" tIns="18196" rIns="18196" bIns="18196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 rot="-9522379">
            <a:off x="2395138" y="9391126"/>
            <a:ext cx="371925" cy="371925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7919" tIns="17919" rIns="17919" bIns="17919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aphicFrame>
        <p:nvGraphicFramePr>
          <p:cNvPr id="15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957666"/>
              </p:ext>
            </p:extLst>
          </p:nvPr>
        </p:nvGraphicFramePr>
        <p:xfrm>
          <a:off x="3174274" y="1701467"/>
          <a:ext cx="13641754" cy="9079391"/>
        </p:xfrm>
        <a:graphic>
          <a:graphicData uri="http://schemas.openxmlformats.org/drawingml/2006/table">
            <a:tbl>
              <a:tblPr/>
              <a:tblGrid>
                <a:gridCol w="7910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6403">
                <a:tc>
                  <a:txBody>
                    <a:bodyPr/>
                    <a:lstStyle/>
                    <a:p>
                      <a:pPr algn="ctr">
                        <a:lnSpc>
                          <a:spcPts val="3229"/>
                        </a:lnSpc>
                        <a:defRPr/>
                      </a:pPr>
                      <a:r>
                        <a:rPr lang="en-US" sz="2691" b="1" dirty="0" smtClean="0">
                          <a:solidFill>
                            <a:srgbClr val="FFFFFF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Calendrer </a:t>
                      </a:r>
                      <a:r>
                        <a:rPr lang="en-US" sz="2691" b="1" dirty="0">
                          <a:solidFill>
                            <a:srgbClr val="FFFFFF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des admissions </a:t>
                      </a:r>
                      <a:endParaRPr lang="en-US" sz="1100" dirty="0"/>
                    </a:p>
                    <a:p>
                      <a:pPr algn="ctr">
                        <a:lnSpc>
                          <a:spcPts val="3229"/>
                        </a:lnSpc>
                      </a:pPr>
                      <a:r>
                        <a:rPr lang="en-US" sz="2691" b="1" spc="-1" dirty="0">
                          <a:solidFill>
                            <a:srgbClr val="FFFFFF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Session inscriptions tardives</a:t>
                      </a: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5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29"/>
                        </a:lnSpc>
                        <a:defRPr/>
                      </a:pPr>
                      <a:r>
                        <a:rPr lang="en-US" sz="2691" b="1" spc="-1" dirty="0">
                          <a:solidFill>
                            <a:srgbClr val="FFFFFF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Dates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5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763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Ouverture des inscriptions tardives 2025/2026</a:t>
                      </a:r>
                      <a:endParaRPr lang="en-US" sz="1100" dirty="0"/>
                    </a:p>
                    <a:p>
                      <a:pPr algn="ctr">
                        <a:lnSpc>
                          <a:spcPts val="2306"/>
                        </a:lnSpc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  (selon places disponibles à l’issue de la première phase d’inscription))</a:t>
                      </a: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À Partir du Mercredi 10 Septembre 2025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739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Date limite de dépôt des dossiers de candidature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Vendredi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26 Décembre 2025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0662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Tenue des jurys </a:t>
                      </a:r>
                      <a:r>
                        <a:rPr lang="fr-FR" sz="1922" spc="-1" noProof="0" dirty="0" smtClean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présélection</a:t>
                      </a:r>
                      <a:r>
                        <a:rPr lang="en-US" sz="1922" spc="-1" dirty="0" smtClean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 </a:t>
                      </a: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et communication des </a:t>
                      </a:r>
                      <a:r>
                        <a:rPr lang="fr-FR" sz="1922" spc="-1" noProof="0" dirty="0" smtClean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listes</a:t>
                      </a:r>
                      <a:r>
                        <a:rPr lang="en-US" sz="1922" spc="-1" smtClean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 des </a:t>
                      </a: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candidats retenus pour passer le concours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Du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05 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au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09 Janvier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5583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Concours Ecrits et Oraux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MS du </a:t>
                      </a:r>
                      <a:r>
                        <a:rPr lang="en-US" sz="1922" b="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19 </a:t>
                      </a:r>
                      <a:r>
                        <a:rPr lang="en-US" sz="1922" b="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au </a:t>
                      </a:r>
                      <a:r>
                        <a:rPr lang="en-US" sz="1922" b="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24 Janvier 2026</a:t>
                      </a:r>
                      <a:endParaRPr lang="en-US" sz="1100" dirty="0"/>
                    </a:p>
                    <a:p>
                      <a:pPr algn="ctr">
                        <a:lnSpc>
                          <a:spcPts val="2306"/>
                        </a:lnSpc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EMBA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22 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Novembre –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27 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Novembre 2025</a:t>
                      </a: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1846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Tenue des jurys finaux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À partir du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26 Janvier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846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Annonce des résultats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A partir du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29 Janvier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1549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Démarrage des cycles de formation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A partir du </a:t>
                      </a:r>
                      <a:r>
                        <a:rPr lang="en-US" sz="1922" b="1" spc="-1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06 Février </a:t>
                      </a:r>
                      <a:r>
                        <a:rPr lang="en-US" sz="1922" b="1" spc="-1" baseline="0" dirty="0" smtClean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6" name="Group 16"/>
          <p:cNvGrpSpPr/>
          <p:nvPr/>
        </p:nvGrpSpPr>
        <p:grpSpPr>
          <a:xfrm>
            <a:off x="1362560" y="1229487"/>
            <a:ext cx="9067741" cy="471980"/>
            <a:chOff x="0" y="0"/>
            <a:chExt cx="10062848" cy="52377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062848" cy="523776"/>
            </a:xfrm>
            <a:custGeom>
              <a:avLst/>
              <a:gdLst/>
              <a:ahLst/>
              <a:cxnLst/>
              <a:rect l="l" t="t" r="r" b="b"/>
              <a:pathLst>
                <a:path w="10062848" h="523776">
                  <a:moveTo>
                    <a:pt x="0" y="0"/>
                  </a:moveTo>
                  <a:lnTo>
                    <a:pt x="10062848" y="0"/>
                  </a:lnTo>
                  <a:lnTo>
                    <a:pt x="10062848" y="523776"/>
                  </a:lnTo>
                  <a:lnTo>
                    <a:pt x="0" y="5237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0062848" cy="571401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2304"/>
                </a:lnSpc>
              </a:pP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EMBA,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Mastères</a:t>
              </a: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Spécialisés</a:t>
              </a: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 &amp;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Certificats</a:t>
              </a: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spécialisés</a:t>
              </a:r>
              <a:endParaRPr lang="en-US" sz="1920" b="1" spc="-1" dirty="0">
                <a:solidFill>
                  <a:srgbClr val="86939B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endParaRP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648026" y="1082754"/>
            <a:ext cx="4881771" cy="1354579"/>
            <a:chOff x="0" y="0"/>
            <a:chExt cx="5417503" cy="150323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5417503" cy="1503232"/>
            </a:xfrm>
            <a:custGeom>
              <a:avLst/>
              <a:gdLst/>
              <a:ahLst/>
              <a:cxnLst/>
              <a:rect l="l" t="t" r="r" b="b"/>
              <a:pathLst>
                <a:path w="5417503" h="1503232">
                  <a:moveTo>
                    <a:pt x="0" y="0"/>
                  </a:moveTo>
                  <a:lnTo>
                    <a:pt x="5417503" y="0"/>
                  </a:lnTo>
                  <a:lnTo>
                    <a:pt x="5417503" y="1503232"/>
                  </a:lnTo>
                  <a:lnTo>
                    <a:pt x="0" y="150323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5417503" cy="154133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lnSpc>
                  <a:spcPts val="2175"/>
                </a:lnSpc>
              </a:pPr>
              <a:r>
                <a:rPr lang="en-US" sz="1813" b="1" spc="-1" dirty="0">
                  <a:solidFill>
                    <a:srgbClr val="10456D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Calendrier Inscriptions Tardives </a:t>
              </a:r>
            </a:p>
            <a:p>
              <a:pPr algn="r">
                <a:lnSpc>
                  <a:spcPts val="2175"/>
                </a:lnSpc>
              </a:pPr>
              <a:r>
                <a:rPr lang="en-US" sz="1813" b="1" spc="-1" dirty="0">
                  <a:solidFill>
                    <a:srgbClr val="10456D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Promotions 2025/2026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 rot="-7119918">
            <a:off x="16461236" y="8554840"/>
            <a:ext cx="2435749" cy="2435749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7919" tIns="17919" rIns="17919" bIns="17919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125</Words>
  <Application>Microsoft Office PowerPoint</Application>
  <PresentationFormat>Personnalisé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Times New Roman MT Bold</vt:lpstr>
      <vt:lpstr>Times New Roman MT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CODIR-PFC&amp;C</dc:title>
  <dc:creator>Fatiha Khalli</dc:creator>
  <cp:lastModifiedBy>Soumia YAHIA</cp:lastModifiedBy>
  <cp:revision>6</cp:revision>
  <dcterms:created xsi:type="dcterms:W3CDTF">2006-08-16T00:00:00Z</dcterms:created>
  <dcterms:modified xsi:type="dcterms:W3CDTF">2025-10-30T08:51:45Z</dcterms:modified>
  <dc:identifier>DAGoLSByFpc</dc:identifier>
</cp:coreProperties>
</file>