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10693400" cy="7562850"/>
  <p:notesSz cx="10018713" cy="688975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7" autoAdjust="0"/>
    <p:restoredTop sz="94660"/>
  </p:normalViewPr>
  <p:slideViewPr>
    <p:cSldViewPr>
      <p:cViewPr varScale="1">
        <p:scale>
          <a:sx n="99" d="100"/>
          <a:sy n="99" d="100"/>
        </p:scale>
        <p:origin x="906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41542" cy="345645"/>
          </a:xfrm>
          <a:prstGeom prst="rect">
            <a:avLst/>
          </a:prstGeom>
        </p:spPr>
        <p:txBody>
          <a:bodyPr vert="horz" lIns="84683" tIns="42341" rIns="84683" bIns="42341" rtlCol="0"/>
          <a:lstStyle>
            <a:lvl1pPr algn="l">
              <a:defRPr sz="11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675685" y="0"/>
            <a:ext cx="4340054" cy="345645"/>
          </a:xfrm>
          <a:prstGeom prst="rect">
            <a:avLst/>
          </a:prstGeom>
        </p:spPr>
        <p:txBody>
          <a:bodyPr vert="horz" lIns="84683" tIns="42341" rIns="84683" bIns="42341" rtlCol="0"/>
          <a:lstStyle>
            <a:lvl1pPr algn="r">
              <a:defRPr sz="1100"/>
            </a:lvl1pPr>
          </a:lstStyle>
          <a:p>
            <a:fld id="{7DDF992F-1D12-430D-8F76-C62AF5CBA267}" type="datetimeFigureOut">
              <a:rPr lang="fr-FR" smtClean="0"/>
              <a:t>09/09/2019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365500" y="862013"/>
            <a:ext cx="3287713" cy="2324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4683" tIns="42341" rIns="84683" bIns="42341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1002466" y="3316163"/>
            <a:ext cx="8013781" cy="2713092"/>
          </a:xfrm>
          <a:prstGeom prst="rect">
            <a:avLst/>
          </a:prstGeom>
        </p:spPr>
        <p:txBody>
          <a:bodyPr vert="horz" lIns="84683" tIns="42341" rIns="84683" bIns="42341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544106"/>
            <a:ext cx="4341542" cy="345644"/>
          </a:xfrm>
          <a:prstGeom prst="rect">
            <a:avLst/>
          </a:prstGeom>
        </p:spPr>
        <p:txBody>
          <a:bodyPr vert="horz" lIns="84683" tIns="42341" rIns="84683" bIns="42341" rtlCol="0" anchor="b"/>
          <a:lstStyle>
            <a:lvl1pPr algn="l">
              <a:defRPr sz="11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675685" y="6544106"/>
            <a:ext cx="4340054" cy="345644"/>
          </a:xfrm>
          <a:prstGeom prst="rect">
            <a:avLst/>
          </a:prstGeom>
        </p:spPr>
        <p:txBody>
          <a:bodyPr vert="horz" lIns="84683" tIns="42341" rIns="84683" bIns="42341" rtlCol="0" anchor="b"/>
          <a:lstStyle>
            <a:lvl1pPr algn="r">
              <a:defRPr sz="1100"/>
            </a:lvl1pPr>
          </a:lstStyle>
          <a:p>
            <a:fld id="{EFC1133B-1C53-4274-8E69-C47DD8CC1C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02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C1133B-1C53-4274-8E69-C47DD8CC1CB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76458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14571" y="989330"/>
            <a:ext cx="2064257" cy="5130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9/9/2019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9/9/2019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9/9/2019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9/9/2019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9/9/2019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098689" y="6851142"/>
            <a:ext cx="1800860" cy="0"/>
          </a:xfrm>
          <a:custGeom>
            <a:avLst/>
            <a:gdLst/>
            <a:ahLst/>
            <a:cxnLst/>
            <a:rect l="l" t="t" r="r" b="b"/>
            <a:pathLst>
              <a:path w="1800860">
                <a:moveTo>
                  <a:pt x="0" y="0"/>
                </a:moveTo>
                <a:lnTo>
                  <a:pt x="1800606" y="0"/>
                </a:lnTo>
              </a:path>
            </a:pathLst>
          </a:custGeom>
          <a:ln w="71627">
            <a:solidFill>
              <a:srgbClr val="22226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4688463" y="6815328"/>
            <a:ext cx="1796803" cy="7162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893199" y="6851142"/>
            <a:ext cx="1800225" cy="0"/>
          </a:xfrm>
          <a:custGeom>
            <a:avLst/>
            <a:gdLst/>
            <a:ahLst/>
            <a:cxnLst/>
            <a:rect l="l" t="t" r="r" b="b"/>
            <a:pathLst>
              <a:path w="1800225">
                <a:moveTo>
                  <a:pt x="0" y="0"/>
                </a:moveTo>
                <a:lnTo>
                  <a:pt x="1799844" y="0"/>
                </a:lnTo>
              </a:path>
            </a:pathLst>
          </a:custGeom>
          <a:ln w="71627">
            <a:solidFill>
              <a:srgbClr val="1E53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6485267" y="6815328"/>
            <a:ext cx="3147822" cy="71627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514"/>
            <a:ext cx="9624060" cy="1210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9/9/2019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4674179"/>
              </p:ext>
            </p:extLst>
          </p:nvPr>
        </p:nvGraphicFramePr>
        <p:xfrm>
          <a:off x="165100" y="1266825"/>
          <a:ext cx="10452100" cy="444623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1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38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2079"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lang="fr-FR" sz="2400" b="1" dirty="0" smtClean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Calendrier</a:t>
                      </a:r>
                      <a:r>
                        <a:rPr lang="fr-FR" sz="2400" b="1" baseline="0" dirty="0" smtClean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des admissions</a:t>
                      </a:r>
                      <a:endParaRPr sz="2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8382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800" b="1" spc="-5" dirty="0" smtClean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Date</a:t>
                      </a:r>
                      <a:r>
                        <a:rPr lang="fr-FR" sz="1800" b="1" spc="-5" dirty="0" smtClean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83820" marB="0" anchor="ctr">
                    <a:lnL w="1905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333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0664">
                <a:tc>
                  <a:txBody>
                    <a:bodyPr/>
                    <a:lstStyle/>
                    <a:p>
                      <a:pPr marL="12065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800" spc="-5" dirty="0">
                          <a:latin typeface="Times New Roman"/>
                          <a:cs typeface="Times New Roman"/>
                        </a:rPr>
                        <a:t>Ouverture de la </a:t>
                      </a:r>
                      <a:r>
                        <a:rPr sz="1800" spc="-5" dirty="0" smtClean="0">
                          <a:latin typeface="Times New Roman"/>
                          <a:cs typeface="Times New Roman"/>
                        </a:rPr>
                        <a:t>session </a:t>
                      </a:r>
                      <a:r>
                        <a:rPr lang="fr-FR" sz="1800" spc="-5" dirty="0" smtClean="0">
                          <a:latin typeface="Times New Roman"/>
                          <a:cs typeface="Times New Roman"/>
                        </a:rPr>
                        <a:t>d’</a:t>
                      </a:r>
                      <a:r>
                        <a:rPr sz="1800" spc="-5" dirty="0" err="1" smtClean="0">
                          <a:latin typeface="Times New Roman"/>
                          <a:cs typeface="Times New Roman"/>
                        </a:rPr>
                        <a:t>Octobre</a:t>
                      </a:r>
                      <a:r>
                        <a:rPr sz="1800" spc="-5" dirty="0" smtClean="0">
                          <a:latin typeface="Times New Roman"/>
                          <a:cs typeface="Times New Roman"/>
                        </a:rPr>
                        <a:t> </a:t>
                      </a:r>
                      <a:endParaRPr lang="fr-FR" sz="1800" spc="-5" dirty="0" smtClean="0">
                        <a:latin typeface="Times New Roman"/>
                        <a:cs typeface="Times New Roman"/>
                      </a:endParaRPr>
                    </a:p>
                    <a:p>
                      <a:pPr marL="12065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fr-FR" sz="1800" spc="-5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sz="1800" spc="-5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fr-FR" sz="1800" spc="-5" dirty="0" smtClean="0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sz="1800" spc="-5" dirty="0" err="1" smtClean="0">
                          <a:latin typeface="Times New Roman"/>
                          <a:cs typeface="Times New Roman"/>
                        </a:rPr>
                        <a:t>nscriptions</a:t>
                      </a:r>
                      <a:r>
                        <a:rPr sz="1800" spc="125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 smtClean="0">
                          <a:latin typeface="Times New Roman"/>
                          <a:cs typeface="Times New Roman"/>
                        </a:rPr>
                        <a:t>tardive</a:t>
                      </a:r>
                      <a:r>
                        <a:rPr lang="fr-FR" sz="1800" spc="-5" dirty="0" smtClean="0">
                          <a:latin typeface="Times New Roman"/>
                          <a:cs typeface="Times New Roman"/>
                        </a:rPr>
                        <a:t>s - </a:t>
                      </a:r>
                      <a:r>
                        <a:rPr sz="1800" i="1" spc="-5" dirty="0" err="1" smtClean="0">
                          <a:solidFill>
                            <a:srgbClr val="C00000"/>
                          </a:solidFill>
                          <a:latin typeface="Times New Roman"/>
                          <a:cs typeface="Times New Roman"/>
                        </a:rPr>
                        <a:t>Selon</a:t>
                      </a:r>
                      <a:r>
                        <a:rPr sz="1800" i="1" spc="-5" dirty="0" smtClean="0">
                          <a:solidFill>
                            <a:srgbClr val="C0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spc="-5" dirty="0">
                          <a:solidFill>
                            <a:srgbClr val="C00000"/>
                          </a:solidFill>
                          <a:latin typeface="Times New Roman"/>
                          <a:cs typeface="Times New Roman"/>
                        </a:rPr>
                        <a:t>places</a:t>
                      </a:r>
                      <a:r>
                        <a:rPr sz="1800" i="1" spc="15" dirty="0">
                          <a:solidFill>
                            <a:srgbClr val="C0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spc="-5" dirty="0">
                          <a:solidFill>
                            <a:srgbClr val="C00000"/>
                          </a:solidFill>
                          <a:latin typeface="Times New Roman"/>
                          <a:cs typeface="Times New Roman"/>
                        </a:rPr>
                        <a:t>disponibles)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8100" marB="0" anchor="ctr">
                    <a:lnL w="19050">
                      <a:solidFill>
                        <a:srgbClr val="FFFFFF"/>
                      </a:solidFill>
                      <a:prstDash val="soli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00000"/>
                        </a:lnSpc>
                        <a:spcBef>
                          <a:spcPts val="1275"/>
                        </a:spcBef>
                      </a:pPr>
                      <a:r>
                        <a:rPr sz="1800" b="1" spc="-5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Du </a:t>
                      </a:r>
                      <a:r>
                        <a:rPr sz="1800" b="1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0</a:t>
                      </a:r>
                      <a:r>
                        <a:rPr lang="fr-FR" sz="1800" b="1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4 </a:t>
                      </a:r>
                      <a:r>
                        <a:rPr lang="fr-FR" sz="1800" b="1" spc="-5" noProof="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Septembre</a:t>
                      </a:r>
                      <a:r>
                        <a:rPr sz="1800" b="1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sz="1800" b="1" spc="-5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au </a:t>
                      </a:r>
                      <a:r>
                        <a:rPr sz="1800" b="1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0</a:t>
                      </a:r>
                      <a:r>
                        <a:rPr lang="fr-FR" sz="1800" b="1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4</a:t>
                      </a:r>
                      <a:r>
                        <a:rPr sz="1800" b="1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fr-FR" sz="1800" b="1" spc="-5" noProof="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Octobre</a:t>
                      </a:r>
                      <a:r>
                        <a:rPr sz="1800" b="1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 201</a:t>
                      </a:r>
                      <a:r>
                        <a:rPr lang="fr-FR" sz="1800" b="1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9</a:t>
                      </a:r>
                      <a:endParaRPr sz="1800" b="1" spc="-5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0" marR="0" marT="14478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7414">
                <a:tc>
                  <a:txBody>
                    <a:bodyPr/>
                    <a:lstStyle/>
                    <a:p>
                      <a:pPr marL="1635760" marR="409575" indent="-1205865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fr-FR" sz="1800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Résultat</a:t>
                      </a:r>
                      <a:r>
                        <a:rPr lang="fr-FR" sz="1800" spc="-5" baseline="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 présélection : </a:t>
                      </a:r>
                      <a:r>
                        <a:rPr lang="fr-FR" sz="1800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Liste des candidats retenus pour passer le concours - </a:t>
                      </a:r>
                      <a:r>
                        <a:rPr sz="1800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Session </a:t>
                      </a:r>
                      <a:r>
                        <a:rPr sz="1800" spc="-5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Octobre</a:t>
                      </a:r>
                    </a:p>
                  </a:txBody>
                  <a:tcPr marL="0" marR="0" marT="40640" marB="0" anchor="ctr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00000"/>
                        </a:lnSpc>
                        <a:spcBef>
                          <a:spcPts val="1275"/>
                        </a:spcBef>
                      </a:pPr>
                      <a:r>
                        <a:rPr lang="fr-FR" sz="1800" b="1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A partir du Mardi 08 </a:t>
                      </a:r>
                      <a:r>
                        <a:rPr lang="fr-FR" sz="1800" b="1" spc="-5" noProof="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Octobre</a:t>
                      </a:r>
                      <a:r>
                        <a:rPr sz="1800" b="1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 201</a:t>
                      </a:r>
                      <a:r>
                        <a:rPr lang="fr-FR" sz="1800" b="1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9</a:t>
                      </a:r>
                      <a:endParaRPr sz="1800" b="1" spc="-5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0" marR="0" marT="5715" marB="0" anchor="ctr">
                    <a:lnL w="1905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8490">
                <a:tc>
                  <a:txBody>
                    <a:bodyPr/>
                    <a:lstStyle/>
                    <a:p>
                      <a:pPr marL="12065" algn="ctr">
                        <a:lnSpc>
                          <a:spcPct val="100000"/>
                        </a:lnSpc>
                        <a:spcBef>
                          <a:spcPts val="1090"/>
                        </a:spcBef>
                      </a:pPr>
                      <a:r>
                        <a:rPr sz="1800" spc="-5" dirty="0">
                          <a:latin typeface="Times New Roman"/>
                          <a:cs typeface="Times New Roman"/>
                        </a:rPr>
                        <a:t>Concours Ecrits et</a:t>
                      </a:r>
                      <a:r>
                        <a:rPr sz="18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Oraux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38430" marB="0" anchor="ctr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00000"/>
                        </a:lnSpc>
                        <a:spcBef>
                          <a:spcPts val="1275"/>
                        </a:spcBef>
                      </a:pPr>
                      <a:r>
                        <a:rPr lang="fr-FR" sz="1800" b="1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Du 15 au</a:t>
                      </a:r>
                      <a:r>
                        <a:rPr lang="fr-FR" sz="1800" b="1" spc="-5" baseline="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sz="1800" b="1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1</a:t>
                      </a:r>
                      <a:r>
                        <a:rPr lang="fr-FR" sz="1800" b="1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9 </a:t>
                      </a:r>
                      <a:r>
                        <a:rPr lang="fr-FR" sz="1800" b="1" spc="-5" noProof="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Octobre</a:t>
                      </a:r>
                      <a:r>
                        <a:rPr sz="1800" b="1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 201</a:t>
                      </a:r>
                      <a:r>
                        <a:rPr lang="fr-FR" sz="1800" b="1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9</a:t>
                      </a:r>
                      <a:endParaRPr sz="1800" b="1" spc="-5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0" marR="0" marT="138430" marB="0" anchor="ctr">
                    <a:lnL w="1905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5654">
                <a:tc>
                  <a:txBody>
                    <a:bodyPr/>
                    <a:lstStyle/>
                    <a:p>
                      <a:pPr marL="11430" algn="ctr"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Tenue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des jurys</a:t>
                      </a:r>
                      <a:r>
                        <a:rPr sz="180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finaux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02235" marB="0" anchor="ctr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00000"/>
                        </a:lnSpc>
                        <a:spcBef>
                          <a:spcPts val="1275"/>
                        </a:spcBef>
                      </a:pPr>
                      <a:r>
                        <a:rPr lang="fr-FR" sz="1800" b="1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Du 17 au 19 Octobre 2019</a:t>
                      </a:r>
                      <a:endParaRPr sz="1800" b="1" spc="-5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0" marR="0" marT="102235" marB="0" anchor="ctr">
                    <a:lnL w="1905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6228">
                <a:tc>
                  <a:txBody>
                    <a:bodyPr/>
                    <a:lstStyle/>
                    <a:p>
                      <a:pPr marL="12065" algn="ctr"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r>
                        <a:rPr sz="1800" spc="-5" dirty="0">
                          <a:latin typeface="Times New Roman"/>
                          <a:cs typeface="Times New Roman"/>
                        </a:rPr>
                        <a:t>Annonce des</a:t>
                      </a:r>
                      <a:r>
                        <a:rPr sz="18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résultats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02235" marB="0" anchor="ctr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00000"/>
                        </a:lnSpc>
                        <a:spcBef>
                          <a:spcPts val="1275"/>
                        </a:spcBef>
                      </a:pPr>
                      <a:r>
                        <a:rPr sz="1800" b="1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Le </a:t>
                      </a:r>
                      <a:r>
                        <a:rPr lang="fr-FR" sz="1800" b="1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Mardi 22 </a:t>
                      </a:r>
                      <a:r>
                        <a:rPr lang="fr-FR" sz="1800" b="1" spc="-5" noProof="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Octobre</a:t>
                      </a:r>
                      <a:r>
                        <a:rPr sz="1800" b="1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 201</a:t>
                      </a:r>
                      <a:r>
                        <a:rPr lang="fr-FR" sz="1800" b="1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9</a:t>
                      </a:r>
                      <a:endParaRPr sz="1800" b="1" spc="-5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0" marR="0" marT="102235" marB="0" anchor="ctr">
                    <a:lnL w="1905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65708">
                <a:tc>
                  <a:txBody>
                    <a:bodyPr/>
                    <a:lstStyle/>
                    <a:p>
                      <a:pPr marL="13335" algn="ctr"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r>
                        <a:rPr lang="fr-FR" sz="1800" spc="-5" noProof="0" dirty="0" smtClean="0">
                          <a:latin typeface="Times New Roman"/>
                          <a:cs typeface="Times New Roman"/>
                        </a:rPr>
                        <a:t>Confirmation des inscriptions par les candidats</a:t>
                      </a:r>
                      <a:r>
                        <a:rPr lang="fr-FR" sz="1800" spc="80" noProof="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fr-FR" sz="1800" spc="-5" noProof="0" dirty="0" smtClean="0">
                          <a:latin typeface="Times New Roman"/>
                          <a:cs typeface="Times New Roman"/>
                        </a:rPr>
                        <a:t>retenus </a:t>
                      </a:r>
                    </a:p>
                    <a:p>
                      <a:pPr marL="13335" algn="ctr"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r>
                        <a:rPr lang="fr-FR" sz="1800" spc="-5" noProof="0" dirty="0" smtClean="0">
                          <a:latin typeface="Times New Roman"/>
                          <a:cs typeface="Times New Roman"/>
                        </a:rPr>
                        <a:t> Ouverture de la liste d’attente</a:t>
                      </a:r>
                      <a:endParaRPr lang="fr-FR" sz="1800" noProof="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02235" marB="0" anchor="ctr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00000"/>
                        </a:lnSpc>
                        <a:spcBef>
                          <a:spcPts val="1275"/>
                        </a:spcBef>
                      </a:pPr>
                      <a:r>
                        <a:rPr sz="1800" b="1" spc="-5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Du 22 au </a:t>
                      </a:r>
                      <a:r>
                        <a:rPr sz="1800" b="1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2</a:t>
                      </a:r>
                      <a:r>
                        <a:rPr lang="fr-FR" sz="1800" b="1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5</a:t>
                      </a:r>
                      <a:r>
                        <a:rPr sz="1800" b="1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fr-FR" sz="1800" b="1" spc="-5" noProof="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Octobre</a:t>
                      </a:r>
                      <a:r>
                        <a:rPr sz="1800" b="1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 201</a:t>
                      </a:r>
                      <a:r>
                        <a:rPr lang="fr-FR" sz="1800" b="1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9</a:t>
                      </a:r>
                    </a:p>
                    <a:p>
                      <a:pPr marL="11430" algn="ctr">
                        <a:lnSpc>
                          <a:spcPct val="100000"/>
                        </a:lnSpc>
                        <a:spcBef>
                          <a:spcPts val="1275"/>
                        </a:spcBef>
                      </a:pPr>
                      <a:r>
                        <a:rPr lang="fr-FR" sz="1800" b="1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28 Octobre</a:t>
                      </a:r>
                      <a:endParaRPr sz="1800" b="1" spc="-5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0" marR="0" marT="102235" marB="0" anchor="ctr">
                    <a:lnL w="1905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17501" y="97784"/>
            <a:ext cx="21791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8740" marR="5080" indent="-66675" algn="ctr">
              <a:lnSpc>
                <a:spcPct val="100000"/>
              </a:lnSpc>
              <a:spcBef>
                <a:spcPts val="95"/>
              </a:spcBef>
            </a:pPr>
            <a:r>
              <a:rPr lang="fr-FR" b="1" spc="-10" dirty="0" smtClean="0">
                <a:solidFill>
                  <a:srgbClr val="EDB529"/>
                </a:solidFill>
                <a:latin typeface="Times New Roman"/>
                <a:cs typeface="Times New Roman"/>
              </a:rPr>
              <a:t>Mastères Spécialisés</a:t>
            </a:r>
            <a:endParaRPr lang="fr-FR" b="1" spc="-5" dirty="0">
              <a:solidFill>
                <a:srgbClr val="EDB529"/>
              </a:solidFill>
              <a:latin typeface="Times New Roman"/>
              <a:cs typeface="Times New Roman"/>
            </a:endParaRPr>
          </a:p>
        </p:txBody>
      </p:sp>
      <p:sp>
        <p:nvSpPr>
          <p:cNvPr id="6" name="object 2"/>
          <p:cNvSpPr txBox="1"/>
          <p:nvPr/>
        </p:nvSpPr>
        <p:spPr>
          <a:xfrm>
            <a:off x="7099300" y="147157"/>
            <a:ext cx="6768000" cy="31995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lang="fr-FR" sz="2000" b="1" spc="-5" dirty="0" smtClean="0">
                <a:solidFill>
                  <a:srgbClr val="EDB529"/>
                </a:solidFill>
                <a:latin typeface="Times New Roman"/>
                <a:cs typeface="Times New Roman"/>
              </a:rPr>
              <a:t>Année Universitaire 2019/2020</a:t>
            </a:r>
            <a:endParaRPr sz="32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66642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</TotalTime>
  <Words>113</Words>
  <Application>Microsoft Office PowerPoint</Application>
  <PresentationFormat>Personnalisé</PresentationFormat>
  <Paragraphs>20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Calibri</vt:lpstr>
      <vt:lpstr>Times New Roman</vt:lpstr>
      <vt:lpstr>Office Theme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Amal LAARIBI</dc:creator>
  <cp:lastModifiedBy>Soumia Yahia</cp:lastModifiedBy>
  <cp:revision>23</cp:revision>
  <cp:lastPrinted>2019-05-16T16:26:22Z</cp:lastPrinted>
  <dcterms:created xsi:type="dcterms:W3CDTF">2019-05-11T08:38:03Z</dcterms:created>
  <dcterms:modified xsi:type="dcterms:W3CDTF">2019-09-09T08:21:56Z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2018-05-26T00:00:00Z</vt:filetime>
  </property>
  <property fmtid="{D5CDD505-2E9C-101B-9397-08002B2CF9AE}" pid="3" name="Creator">
    <vt:lpwstr>PScript5.dll Version 5.2.2</vt:lpwstr>
  </property>
  <property fmtid="{D5CDD505-2E9C-101B-9397-08002B2CF9AE}" pid="4" name="LastSaved">
    <vt:filetime>2019-05-11T00:00:00Z</vt:filetime>
  </property>
</Properties>
</file>